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97" autoAdjust="0"/>
    <p:restoredTop sz="94660"/>
  </p:normalViewPr>
  <p:slideViewPr>
    <p:cSldViewPr snapToGrid="0">
      <p:cViewPr>
        <p:scale>
          <a:sx n="75" d="100"/>
          <a:sy n="75" d="100"/>
        </p:scale>
        <p:origin x="1476" y="-15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E99B-8529-4F20-BBAA-83D14387FFE5}" type="datetimeFigureOut">
              <a:rPr kumimoji="1" lang="ja-JP" altLang="en-US" smtClean="0"/>
              <a:t>2021/7/24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FB05-37C8-49D9-B8EC-79940E245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46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E99B-8529-4F20-BBAA-83D14387FFE5}" type="datetimeFigureOut">
              <a:rPr kumimoji="1" lang="ja-JP" altLang="en-US" smtClean="0"/>
              <a:t>2021/7/24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FB05-37C8-49D9-B8EC-79940E245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44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E99B-8529-4F20-BBAA-83D14387FFE5}" type="datetimeFigureOut">
              <a:rPr kumimoji="1" lang="ja-JP" altLang="en-US" smtClean="0"/>
              <a:t>2021/7/24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FB05-37C8-49D9-B8EC-79940E245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9096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5815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E99B-8529-4F20-BBAA-83D14387FFE5}" type="datetimeFigureOut">
              <a:rPr kumimoji="1" lang="ja-JP" altLang="en-US" smtClean="0"/>
              <a:t>2021/7/24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FB05-37C8-49D9-B8EC-79940E245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554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E99B-8529-4F20-BBAA-83D14387FFE5}" type="datetimeFigureOut">
              <a:rPr kumimoji="1" lang="ja-JP" altLang="en-US" smtClean="0"/>
              <a:t>2021/7/24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FB05-37C8-49D9-B8EC-79940E245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07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E99B-8529-4F20-BBAA-83D14387FFE5}" type="datetimeFigureOut">
              <a:rPr kumimoji="1" lang="ja-JP" altLang="en-US" smtClean="0"/>
              <a:t>2021/7/24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FB05-37C8-49D9-B8EC-79940E245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84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E99B-8529-4F20-BBAA-83D14387FFE5}" type="datetimeFigureOut">
              <a:rPr kumimoji="1" lang="ja-JP" altLang="en-US" smtClean="0"/>
              <a:t>2021/7/24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FB05-37C8-49D9-B8EC-79940E245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089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E99B-8529-4F20-BBAA-83D14387FFE5}" type="datetimeFigureOut">
              <a:rPr kumimoji="1" lang="ja-JP" altLang="en-US" smtClean="0"/>
              <a:t>2021/7/24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FB05-37C8-49D9-B8EC-79940E245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41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E99B-8529-4F20-BBAA-83D14387FFE5}" type="datetimeFigureOut">
              <a:rPr kumimoji="1" lang="ja-JP" altLang="en-US" smtClean="0"/>
              <a:t>2021/7/24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FB05-37C8-49D9-B8EC-79940E245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047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E99B-8529-4F20-BBAA-83D14387FFE5}" type="datetimeFigureOut">
              <a:rPr kumimoji="1" lang="ja-JP" altLang="en-US" smtClean="0"/>
              <a:t>2021/7/24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FB05-37C8-49D9-B8EC-79940E245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49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E99B-8529-4F20-BBAA-83D14387FFE5}" type="datetimeFigureOut">
              <a:rPr kumimoji="1" lang="ja-JP" altLang="en-US" smtClean="0"/>
              <a:t>2021/7/24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FB05-37C8-49D9-B8EC-79940E245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5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CE99B-8529-4F20-BBAA-83D14387FFE5}" type="datetimeFigureOut">
              <a:rPr kumimoji="1" lang="ja-JP" altLang="en-US" smtClean="0"/>
              <a:t>2021/7/24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9FB05-37C8-49D9-B8EC-79940E245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7660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33345"/>
              </p:ext>
            </p:extLst>
          </p:nvPr>
        </p:nvGraphicFramePr>
        <p:xfrm>
          <a:off x="295270" y="1011168"/>
          <a:ext cx="6886575" cy="2527555"/>
        </p:xfrm>
        <a:graphic>
          <a:graphicData uri="http://schemas.openxmlformats.org/drawingml/2006/table">
            <a:tbl>
              <a:tblPr/>
              <a:tblGrid>
                <a:gridCol w="305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8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903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6457">
                <a:tc>
                  <a:txBody>
                    <a:bodyPr/>
                    <a:lstStyle>
                      <a:lvl1pPr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757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13" marR="8213" marT="865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757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月日</a:t>
                      </a:r>
                    </a:p>
                  </a:txBody>
                  <a:tcPr marL="8213" marR="8213" marT="865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757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時間</a:t>
                      </a:r>
                    </a:p>
                  </a:txBody>
                  <a:tcPr marL="8213" marR="8213" marT="865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757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内容</a:t>
                      </a:r>
                    </a:p>
                  </a:txBody>
                  <a:tcPr marL="8213" marR="8213" marT="865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5973">
                <a:tc>
                  <a:txBody>
                    <a:bodyPr/>
                    <a:lstStyle>
                      <a:lvl1pPr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757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</a:p>
                    <a:p>
                      <a:pPr marL="0" marR="0" lvl="0" indent="0" algn="ctr" defTabSz="91757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  <a:endParaRPr kumimoji="0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757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目</a:t>
                      </a:r>
                      <a:endParaRPr kumimoji="0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213" marR="8213" marT="865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757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１０月１６日（土）</a:t>
                      </a:r>
                    </a:p>
                  </a:txBody>
                  <a:tcPr marL="8213" marR="8213" marT="865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757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１０：００～</a:t>
                      </a:r>
                      <a:endParaRPr kumimoji="0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757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１５：００</a:t>
                      </a:r>
                    </a:p>
                  </a:txBody>
                  <a:tcPr marL="8213" marR="8213" marT="865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6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・心理的支援とは何か</a:t>
                      </a:r>
                      <a:endParaRPr lang="en-US" altLang="ja-JP" sz="16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ja-JP" altLang="en-US" sz="16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・女性相談のポイント</a:t>
                      </a:r>
                      <a:endParaRPr lang="en-US" altLang="ja-JP" sz="16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ja-JP" altLang="en-US" sz="16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・女性相談サポーターに必要なスキル</a:t>
                      </a:r>
                      <a:endParaRPr lang="ja-JP" sz="16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5125">
                <a:tc>
                  <a:txBody>
                    <a:bodyPr/>
                    <a:lstStyle>
                      <a:lvl1pPr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757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</a:p>
                    <a:p>
                      <a:pPr marL="0" marR="0" lvl="0" indent="0" algn="ctr" defTabSz="91757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  <a:endParaRPr kumimoji="0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757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目</a:t>
                      </a:r>
                      <a:endParaRPr kumimoji="0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213" marR="8213" marT="865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757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１０月２３日（土）</a:t>
                      </a:r>
                    </a:p>
                  </a:txBody>
                  <a:tcPr marL="8213" marR="8213" marT="865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757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１０：００～</a:t>
                      </a:r>
                      <a:endParaRPr kumimoji="0" lang="en-US" altLang="ja-JP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pPr marL="0" marR="0" lvl="0" indent="0" algn="ctr" defTabSz="91757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１５：００</a:t>
                      </a:r>
                    </a:p>
                  </a:txBody>
                  <a:tcPr marL="8213" marR="8213" marT="865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757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・サイコロジカルファーストエイドについて</a:t>
                      </a:r>
                      <a:endParaRPr kumimoji="0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91757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 ・災害時の女性に対する心理的支援</a:t>
                      </a:r>
                      <a:endParaRPr kumimoji="0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91757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　・サポーターのメンタルヘルス</a:t>
                      </a:r>
                    </a:p>
                  </a:txBody>
                  <a:tcPr marL="8213" marR="8213" marT="865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Group 2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344813"/>
              </p:ext>
            </p:extLst>
          </p:nvPr>
        </p:nvGraphicFramePr>
        <p:xfrm>
          <a:off x="295269" y="4255873"/>
          <a:ext cx="6886575" cy="5248689"/>
        </p:xfrm>
        <a:graphic>
          <a:graphicData uri="http://schemas.openxmlformats.org/drawingml/2006/table">
            <a:tbl>
              <a:tblPr/>
              <a:tblGrid>
                <a:gridCol w="663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8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7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241">
                <a:tc gridSpan="5">
                  <a:txBody>
                    <a:bodyPr/>
                    <a:lstStyle>
                      <a:lvl1pPr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75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9030" marR="49030" marT="0" marB="0" anchor="b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784">
                <a:tc gridSpan="5">
                  <a:txBody>
                    <a:bodyPr/>
                    <a:lstStyle/>
                    <a:p>
                      <a:pPr marL="0" marR="0" lvl="0" indent="0" algn="ctr" defTabSz="9175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申 込 書</a:t>
                      </a:r>
                      <a:endParaRPr kumimoji="0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9030" marR="4903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199">
                <a:tc gridSpan="2">
                  <a:txBody>
                    <a:bodyPr/>
                    <a:lstStyle>
                      <a:lvl1pPr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75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ふりがな</a:t>
                      </a:r>
                    </a:p>
                  </a:txBody>
                  <a:tcPr marL="49030" marR="4903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just" defTabSz="9175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9030" marR="49030"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just" defTabSz="9175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年　代</a:t>
                      </a:r>
                    </a:p>
                  </a:txBody>
                  <a:tcPr marL="49030" marR="4903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just" defTabSz="9175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kumimoji="0" lang="ja-JP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～２０歳代・３０歳代・４０歳代</a:t>
                      </a:r>
                      <a:endParaRPr kumimoji="0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75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75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　５０歳代・６０歳代～</a:t>
                      </a:r>
                      <a:endParaRPr kumimoji="0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75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75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　＊該当する年代に○印</a:t>
                      </a:r>
                    </a:p>
                  </a:txBody>
                  <a:tcPr marL="49030" marR="4903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5023">
                <a:tc gridSpan="2">
                  <a:txBody>
                    <a:bodyPr/>
                    <a:lstStyle>
                      <a:lvl1pPr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75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氏　　名</a:t>
                      </a:r>
                    </a:p>
                  </a:txBody>
                  <a:tcPr marL="49030" marR="4903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just" defTabSz="9175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9030" marR="49030"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995">
                <a:tc rowSpan="4">
                  <a:txBody>
                    <a:bodyPr/>
                    <a:lstStyle>
                      <a:lvl1pPr marL="71438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71438" marR="0" lvl="0" indent="0" algn="ctr" defTabSz="9175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連絡先</a:t>
                      </a:r>
                    </a:p>
                  </a:txBody>
                  <a:tcPr marL="49030" marR="49030" marT="0" marB="0" vert="eaVert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75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住所</a:t>
                      </a:r>
                    </a:p>
                  </a:txBody>
                  <a:tcPr marL="49030" marR="4903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just" defTabSz="9175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〒</a:t>
                      </a:r>
                    </a:p>
                  </a:txBody>
                  <a:tcPr marL="49030" marR="4903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0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75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電話</a:t>
                      </a:r>
                      <a:endParaRPr kumimoji="0" lang="en-US" altLang="ja-JP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9030" marR="4903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just" defTabSz="9175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9030" marR="4903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2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75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FAX</a:t>
                      </a:r>
                      <a:endParaRPr kumimoji="0" lang="ja-JP" altLang="ja-JP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9030" marR="4903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just" defTabSz="9175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9030" marR="4903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66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75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kumimoji="0" lang="ja-JP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ﾒｰﾙｱﾄﾞﾚｽ</a:t>
                      </a:r>
                    </a:p>
                  </a:txBody>
                  <a:tcPr marL="49030" marR="4903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just" defTabSz="9175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添付ファイルが可能なＰＣメールアドレスをご記入</a:t>
                      </a:r>
                      <a:r>
                        <a:rPr kumimoji="0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くだ</a:t>
                      </a:r>
                      <a:r>
                        <a:rPr kumimoji="0" lang="ja-JP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さい。</a:t>
                      </a:r>
                    </a:p>
                  </a:txBody>
                  <a:tcPr marL="49030" marR="4903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96744">
                <a:tc gridSpan="2">
                  <a:txBody>
                    <a:bodyPr/>
                    <a:lstStyle>
                      <a:lvl1pPr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75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受講動機</a:t>
                      </a:r>
                    </a:p>
                  </a:txBody>
                  <a:tcPr marL="49030" marR="4903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75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9030" marR="4903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16648">
                <a:tc gridSpan="2">
                  <a:txBody>
                    <a:bodyPr/>
                    <a:lstStyle>
                      <a:lvl1pPr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75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所属団体名</a:t>
                      </a:r>
                      <a:endParaRPr kumimoji="0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75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（あれば記入ください）</a:t>
                      </a:r>
                    </a:p>
                  </a:txBody>
                  <a:tcPr marL="49030" marR="4903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defTabSz="9175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9175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75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9030" marR="4903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D9023CA-F3BD-45E4-8822-56A3C4886419}"/>
              </a:ext>
            </a:extLst>
          </p:cNvPr>
          <p:cNvSpPr txBox="1"/>
          <p:nvPr/>
        </p:nvSpPr>
        <p:spPr>
          <a:xfrm>
            <a:off x="295270" y="362857"/>
            <a:ext cx="6886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+mj-ea"/>
                <a:ea typeface="+mj-ea"/>
              </a:rPr>
              <a:t>令和３年度　災害時女性相談サポーター養成講座</a:t>
            </a:r>
            <a:endParaRPr kumimoji="1" lang="en-US" altLang="ja-JP" sz="1400" dirty="0">
              <a:latin typeface="+mj-ea"/>
              <a:ea typeface="+mj-ea"/>
            </a:endParaRPr>
          </a:p>
          <a:p>
            <a:pPr algn="ctr"/>
            <a:r>
              <a:rPr kumimoji="1" lang="ja-JP" altLang="en-US" sz="1400" dirty="0">
                <a:latin typeface="+mj-ea"/>
                <a:ea typeface="+mj-ea"/>
              </a:rPr>
              <a:t>日程・カリキュラム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0165569-1103-4556-A6DC-E7A7C672C9EF}"/>
              </a:ext>
            </a:extLst>
          </p:cNvPr>
          <p:cNvSpPr txBox="1"/>
          <p:nvPr/>
        </p:nvSpPr>
        <p:spPr>
          <a:xfrm>
            <a:off x="1104901" y="3796970"/>
            <a:ext cx="5084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+mj-ea"/>
                <a:ea typeface="+mj-ea"/>
              </a:rPr>
              <a:t>申込期限　　令和３年９月２５日（土）必着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371101B-3C2D-4E55-9313-7AF1C9FA1E6C}"/>
              </a:ext>
            </a:extLst>
          </p:cNvPr>
          <p:cNvSpPr txBox="1"/>
          <p:nvPr/>
        </p:nvSpPr>
        <p:spPr>
          <a:xfrm>
            <a:off x="139700" y="9596516"/>
            <a:ext cx="7042144" cy="882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b="1" dirty="0"/>
              <a:t>京都府男女共同参画センター</a:t>
            </a:r>
            <a:endParaRPr kumimoji="1" lang="en-US" altLang="ja-JP" b="1" dirty="0"/>
          </a:p>
          <a:p>
            <a:pPr algn="ctr">
              <a:lnSpc>
                <a:spcPct val="150000"/>
              </a:lnSpc>
            </a:pPr>
            <a:r>
              <a:rPr kumimoji="1" lang="ja-JP" altLang="en-US" b="1" dirty="0"/>
              <a:t>メール：</a:t>
            </a:r>
            <a:r>
              <a:rPr kumimoji="1" lang="en-US" altLang="ja-JP" dirty="0"/>
              <a:t>info@kyoto-womensc.jp   </a:t>
            </a:r>
            <a:r>
              <a:rPr kumimoji="1" lang="en-US" altLang="ja-JP" b="1" dirty="0"/>
              <a:t>FAX</a:t>
            </a:r>
            <a:r>
              <a:rPr kumimoji="1" lang="ja-JP" altLang="en-US" b="1" dirty="0"/>
              <a:t>：</a:t>
            </a:r>
            <a:r>
              <a:rPr kumimoji="1" lang="en-US" altLang="ja-JP" b="1" dirty="0"/>
              <a:t>075-692-3436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6412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158</Words>
  <Application>Microsoft Office PowerPoint</Application>
  <PresentationFormat>ユーザー設定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らら京都</dc:creator>
  <cp:lastModifiedBy>らら京都</cp:lastModifiedBy>
  <cp:revision>3</cp:revision>
  <dcterms:created xsi:type="dcterms:W3CDTF">2020-09-05T04:14:21Z</dcterms:created>
  <dcterms:modified xsi:type="dcterms:W3CDTF">2021-07-24T06:11:26Z</dcterms:modified>
</cp:coreProperties>
</file>